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72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519E5CD-195E-5FEA-9161-4EE52B2459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65994CF-A80F-F7AE-41A1-DFD4A6EF8B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F9F4704-6F4D-1851-4CBC-FD5B5950946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3A6C5F64-64C3-D6E3-95EE-26CA432E54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8173AEBB-213A-7842-7C0B-39C26E72D3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CD0A1F1C-13F7-E53B-96C3-AC729808C5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D09311-8114-4A3D-A025-376731B1FCA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C4A9A2D-0E87-289A-F4B4-FBA394139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5BB35-4121-438A-8208-17A767356FB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F63D0BA4-F721-641D-680A-B7FC49BC1D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6FED184-600F-47C7-22BD-12101645C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BC07C0-B6CB-0995-D226-F367AC418A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40E6A-29FB-42B5-ABAB-996D8EABA2E7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D93A878-299D-E67C-BBAB-ADF65A59B2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34648D5-E42E-5076-18D4-B8AEA7344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DBAD19-DA7F-A597-19D3-2544C7CF93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821B4-2AAE-41B3-802C-369EB7D07CB5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6805DBC5-91B2-A5BA-52D1-83B8A8BB95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C199143-384D-8792-5C10-55627C520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31DA42-BB81-12AB-3C71-4539E7D379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395B1-585C-4B54-AE27-D3C9CAF8434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8CEA9B5-7583-4607-9B8D-1957865A95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5A97B72-8130-1DD1-2E92-5C1A59698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336713-1332-17DE-6E6F-35E7580ABB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A0222-D8BA-45DA-91EA-2AC5459DD65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1ACDEAB-51CD-6AB2-5C0B-70376B182E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1C1C2FC-3D31-EDEE-7C45-5D465E0D2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D68BD4-7D3E-2151-C962-14ADE3443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E3905-D3A6-41C8-9A93-BF96BA55E23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F39F607-E526-112C-B966-AE25C2EA91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B249EC1-C3FB-8F5C-3058-28F6CB579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F51BAE-F96A-33CF-5C06-5DED2EC00B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E5287-7DEB-4FBF-A105-7815BEA59A4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72C2E00A-8C16-7302-5FBB-C315CFA77B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4632232-4620-BC27-5B68-D5389DC64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C03FCF-BD09-C1EA-26F2-15AB347624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155B6-13B5-47F0-8645-5712D8F5EAB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1C6A1F4-1DE8-6A11-7E23-F47B9EFA1C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896FE14-C584-16C5-7F79-7E614302C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1E22D83-1957-14DD-AEC0-D6B1BF8DAC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C4DD1-166F-4791-A251-02BC42492EF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1736D83-BB6E-660A-AFA5-7CAFCD41EB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2DF64BD-AD05-9598-CE33-449977BC1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1DF839-5D1D-A7F9-B3A6-407552E121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C067C6-9DDD-4D2F-B1A3-E4455914E69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22729D39-D7DD-0CBB-3F81-58CBDBB10C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055A2BC-0A62-E9A8-1330-F4FE45CF72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AFBD355-32B5-5F49-67E1-7DF083232D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A00E0-236B-4A8A-A435-554C9F5AD8A7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BEDB8B1-82C4-D7F4-2E1F-5453FEDCBB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AEE9DBF-893F-A5F3-CACA-BD4F330C2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7EC9F69B-0957-EBE1-3D45-73C31C6E8B70}"/>
              </a:ext>
            </a:extLst>
          </p:cNvPr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E139750C-07A4-6539-A185-B6C7E1A33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5760" cy="24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361CEE8C-3F57-5D3F-250E-273A19880730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81C0B496-DD4B-46CF-BFD7-BBA13D654CC1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0" y="-1"/>
              <a:ext cx="5760" cy="201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078" name="Group 6">
              <a:extLst>
                <a:ext uri="{FF2B5EF4-FFF2-40B4-BE49-F238E27FC236}">
                  <a16:creationId xmlns:a16="http://schemas.microsoft.com/office/drawing/2014/main" id="{9E7A7CE1-A8B7-D3B6-D035-53A915EA70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016"/>
              <a:ext cx="5760" cy="261"/>
              <a:chOff x="0" y="115"/>
              <a:chExt cx="5760" cy="464"/>
            </a:xfrm>
          </p:grpSpPr>
          <p:sp>
            <p:nvSpPr>
              <p:cNvPr id="3079" name="Rectangle 7">
                <a:extLst>
                  <a:ext uri="{FF2B5EF4-FFF2-40B4-BE49-F238E27FC236}">
                    <a16:creationId xmlns:a16="http://schemas.microsoft.com/office/drawing/2014/main" id="{018BCBFB-F393-FC9B-31D9-E4C93D635525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" name="Rectangle 8">
                <a:extLst>
                  <a:ext uri="{FF2B5EF4-FFF2-40B4-BE49-F238E27FC236}">
                    <a16:creationId xmlns:a16="http://schemas.microsoft.com/office/drawing/2014/main" id="{D5A39C7F-B517-7D1E-F394-1D5CFA505E61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" name="Rectangle 9">
                <a:extLst>
                  <a:ext uri="{FF2B5EF4-FFF2-40B4-BE49-F238E27FC236}">
                    <a16:creationId xmlns:a16="http://schemas.microsoft.com/office/drawing/2014/main" id="{9E5EED0F-118C-6656-FD59-DF0F5BA63440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" name="Rectangle 10">
                <a:extLst>
                  <a:ext uri="{FF2B5EF4-FFF2-40B4-BE49-F238E27FC236}">
                    <a16:creationId xmlns:a16="http://schemas.microsoft.com/office/drawing/2014/main" id="{F23B274C-A557-8584-314F-AF7D67ED7592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3083" name="Rectangle 11">
            <a:extLst>
              <a:ext uri="{FF2B5EF4-FFF2-40B4-BE49-F238E27FC236}">
                <a16:creationId xmlns:a16="http://schemas.microsoft.com/office/drawing/2014/main" id="{D10DC23B-8FED-71BC-68A4-11326D909E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129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D5E06082-B8A3-9931-C8A5-5035A393EB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0D765479-9692-3909-54A0-2A2B1E9450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70AFBD5F-E85C-442C-AE7A-72E11EE0E0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1569E3EA-853A-A2F0-6AEB-03F4921D00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A58725-DED9-496B-A7B7-188B41BAF6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7F5BD-F02B-9ED5-3C78-CA2BC28B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B6E93-7FEE-3756-1B7A-6B237018E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378F3-A373-CFE7-66A2-0B43E4F16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CAB81-A022-E879-D76E-7DA68CED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A6945-911A-7A61-8A4C-819BFA51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46EB8-A4F4-4EC9-A8D9-19EEC27301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745771"/>
      </p:ext>
    </p:extLst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B37BAA-9F6C-5A4B-C6A7-64265D5EE9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A1F030-C35F-B05B-180D-50232C6E9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3B626-EE73-A6AD-4F30-16C848480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C3B4D-F85F-0A1B-AE3A-8AB4AF68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BFEC5-0DB7-2365-3753-2DDDF379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5BF23-67E5-49B2-B94E-ECBACD6DB6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004814"/>
      </p:ext>
    </p:extLst>
  </p:cSld>
  <p:clrMapOvr>
    <a:masterClrMapping/>
  </p:clrMapOvr>
  <p:transition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8F0C5-8895-346D-8A1B-FB9577519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D6B27-93C6-39E8-599C-87B005279C1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546122EA-B924-7606-3933-23C7E198B45F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2592E-C62F-D053-8ED4-5EB57E06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A65B0-9003-DC7C-FCEF-25CFC613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07726-92AF-763A-26C3-C446CC15B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27F827C-050F-4B0D-A17C-234CBD084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848813"/>
      </p:ext>
    </p:extLst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A71A-7F85-3C64-E21F-13670253E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6D215-0F7D-39D2-6994-7705968A5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CC5DC-1DD3-5811-B66F-F023229E0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7A002-1422-DA0B-F7D6-42BF92388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85757-8C79-4F47-2C40-8D704A571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AB0F2-8956-46B4-910F-01C281F44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775417"/>
      </p:ext>
    </p:extLst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A32FE-9DB8-2871-D83F-57A85F351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EBF1E-312F-D458-2996-14B524454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6AF8E-C8FB-0851-1DDC-869A934E9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D3845-802C-A55E-8536-BF4BEB6D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74856-94FB-44D6-E0D4-8AB722E8D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F8881-DF6F-4140-8716-163936BCC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762458"/>
      </p:ext>
    </p:extLst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6055-1F8E-189C-D890-EB75BF62B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00D25-918D-682E-BF10-7F6D0A786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B4715D-E3C2-E11B-F62D-4B29F9AB9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67551-5047-F5E6-6F6D-09022B7E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4B5F7-0E9D-6C5C-1D3E-61260607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8BAC0-14BF-D186-4089-5C4566E8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BD805-2811-4775-97FD-7F64C58C1D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328064"/>
      </p:ext>
    </p:extLst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409C1-9A9B-0259-E99D-8E973F43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7CD22-86A8-B1E9-1840-75B4D178A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DF8D2-32B2-2E78-BCEA-049ED6DDE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197CC0-0991-0869-CC69-9C7E53B4B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EE2E8-E793-32EF-A83E-28256992F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EDBE22-39CD-66DF-BB30-D3614445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616B96-EF17-E379-F39C-AB912A5F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3B0283-AF70-4BCE-4DC4-8D111211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F3156-81C6-4143-9B4D-4CAF183B41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606181"/>
      </p:ext>
    </p:extLst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28D9A-CF1E-C289-9366-683CC9E5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F39E6F-141B-322B-ACE7-3068D11DF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4DE624-6FF6-2675-5E1D-8D635C981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C89C5-63F6-AE2B-62E7-4742847E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2CAEB-0881-4B11-B8F0-0AE525B3A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810105"/>
      </p:ext>
    </p:extLst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B521CD-D746-D3BC-4168-8A1B20857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89C5DE-2787-7027-CDD2-74EADA33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0256B-080C-ADBE-353D-012C2575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6F030-9E4A-446D-894D-AF895A6287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451409"/>
      </p:ext>
    </p:extLst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C76CA-4DEA-F886-A0AE-BCEAD754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429AF-31AB-6B79-4002-DD05371FB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EA46C-BCFE-2BCB-F1BE-FD26356D4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AB982-B693-1E0E-7988-E8D3F6156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B20F0-3217-1EE9-55D0-B03B2BA8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66B96-CA0E-3A51-86C4-14C9EBE2A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F287C-0B2A-4D62-A8DD-2B3EC6E54E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863554"/>
      </p:ext>
    </p:extLst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5556C-C9EF-F661-D398-47B182CB9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5FDEA1-BEE4-2DDE-A2B3-FE4EA4C11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58C08-EAAD-B2C4-E4B5-9C46FB27F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A9347-2160-524D-6ECE-43DB9C7C3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7672E-067F-05DE-27A5-D4B9C2F98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3EC04-EDC1-2A74-42B1-EC413A2D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52DC0-1025-4F90-ABD4-FF09784DEE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612265"/>
      </p:ext>
    </p:extLst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CAFE9B86-4D07-0A00-AA69-128604B8A0E6}"/>
              </a:ext>
            </a:extLst>
          </p:cNvPr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2051" name="Rectangle 3">
              <a:extLst>
                <a:ext uri="{FF2B5EF4-FFF2-40B4-BE49-F238E27FC236}">
                  <a16:creationId xmlns:a16="http://schemas.microsoft.com/office/drawing/2014/main" id="{A77FFEF1-D78E-5923-03E2-DDF9B3778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64"/>
              <a:ext cx="5760" cy="34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2" name="Rectangle 4">
              <a:extLst>
                <a:ext uri="{FF2B5EF4-FFF2-40B4-BE49-F238E27FC236}">
                  <a16:creationId xmlns:a16="http://schemas.microsoft.com/office/drawing/2014/main" id="{140375D4-8D62-9F97-8265-E29552782737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3" name="Rectangle 5">
              <a:extLst>
                <a:ext uri="{FF2B5EF4-FFF2-40B4-BE49-F238E27FC236}">
                  <a16:creationId xmlns:a16="http://schemas.microsoft.com/office/drawing/2014/main" id="{F29A670A-C709-6E6B-B9C8-CF98115FC3B4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0" y="-1"/>
              <a:ext cx="5760" cy="10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054" name="Group 6">
              <a:extLst>
                <a:ext uri="{FF2B5EF4-FFF2-40B4-BE49-F238E27FC236}">
                  <a16:creationId xmlns:a16="http://schemas.microsoft.com/office/drawing/2014/main" id="{9E5B3CA0-8075-3C6D-2498-683A86945E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014"/>
              <a:ext cx="5760" cy="261"/>
              <a:chOff x="0" y="115"/>
              <a:chExt cx="5760" cy="464"/>
            </a:xfrm>
          </p:grpSpPr>
          <p:sp>
            <p:nvSpPr>
              <p:cNvPr id="2055" name="Rectangle 7">
                <a:extLst>
                  <a:ext uri="{FF2B5EF4-FFF2-40B4-BE49-F238E27FC236}">
                    <a16:creationId xmlns:a16="http://schemas.microsoft.com/office/drawing/2014/main" id="{40A56BC4-30B9-182B-80E4-59D8F6583FFA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6" name="Rectangle 8">
                <a:extLst>
                  <a:ext uri="{FF2B5EF4-FFF2-40B4-BE49-F238E27FC236}">
                    <a16:creationId xmlns:a16="http://schemas.microsoft.com/office/drawing/2014/main" id="{D6A289A8-EFDC-79C9-28C5-E3B3A3BD20B3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7" name="Rectangle 9">
                <a:extLst>
                  <a:ext uri="{FF2B5EF4-FFF2-40B4-BE49-F238E27FC236}">
                    <a16:creationId xmlns:a16="http://schemas.microsoft.com/office/drawing/2014/main" id="{DE546E00-64DD-72C7-996B-26DC9DB0299A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8" name="Rectangle 10">
                <a:extLst>
                  <a:ext uri="{FF2B5EF4-FFF2-40B4-BE49-F238E27FC236}">
                    <a16:creationId xmlns:a16="http://schemas.microsoft.com/office/drawing/2014/main" id="{D3BB22B2-252A-CF82-5DA0-F19316D8014A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059" name="Rectangle 11">
            <a:extLst>
              <a:ext uri="{FF2B5EF4-FFF2-40B4-BE49-F238E27FC236}">
                <a16:creationId xmlns:a16="http://schemas.microsoft.com/office/drawing/2014/main" id="{08EA9760-6385-53E0-CA01-FFC1E23F2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D1D9D7FD-F42F-FFC1-C5A4-2D17ABFA6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2E294EBB-8077-6F4D-4C14-B0FB69BDD7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B6DE4D71-EEE7-25E2-95DF-AAA695FF9C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7D9119AC-DD10-C662-DE4D-C3757E7FED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9B022A71-6C62-4E58-891A-5E7075328D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8DA8088-E86B-5CE4-E3E1-E24D433CED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6000">
                <a:latin typeface="Antique Olive" pitchFamily="34" charset="0"/>
              </a:rPr>
              <a:t>MATHEMATICS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3830E69-8417-FB15-45B7-4A6A63AD56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4800">
                <a:latin typeface="SimSun" panose="02010600030101010101" pitchFamily="2" charset="-122"/>
              </a:rPr>
              <a:t>SQUARES</a:t>
            </a:r>
          </a:p>
          <a:p>
            <a:r>
              <a:rPr lang="en-US" altLang="en-US" sz="4800">
                <a:latin typeface="SimSun" panose="02010600030101010101" pitchFamily="2" charset="-122"/>
              </a:rPr>
              <a:t>SQUARE ROOTS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CFFF561-625E-DD03-A59C-4AEB7078D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Scientific Calculator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6B6C2A-BC42-9196-C792-4EDD82DF3BB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3600">
                <a:latin typeface="Albertus Medium" pitchFamily="34" charset="0"/>
              </a:rPr>
              <a:t>Enter square root symbol before entering the number </a:t>
            </a:r>
          </a:p>
          <a:p>
            <a:r>
              <a:rPr lang="en-US" altLang="en-US" sz="3600">
                <a:latin typeface="Albertus Medium" pitchFamily="34" charset="0"/>
              </a:rPr>
              <a:t>Press enter or equal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FC79E9F0-33A0-6DDD-226C-B8D73ACC279F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574925"/>
            <a:ext cx="3810000" cy="3232150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16C8A21F-B6F6-6291-A51C-CE3CD43CF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205038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68F7B87-EF73-62FD-F298-A6F5D46EF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MATH PREVIEW</a:t>
            </a:r>
            <a:endParaRPr lang="en-US" altLang="en-US" sz="48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CEDF484-040F-D39B-D27B-CC036E72E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AREA OF SQUARES</a:t>
            </a:r>
          </a:p>
          <a:p>
            <a:r>
              <a:rPr lang="en-US" altLang="en-US" sz="3600"/>
              <a:t>AREA OF RECTANGLES</a:t>
            </a:r>
          </a:p>
          <a:p>
            <a:r>
              <a:rPr lang="en-US" altLang="en-US" sz="3600"/>
              <a:t>AREA OF TRIANGLES</a:t>
            </a:r>
          </a:p>
          <a:p>
            <a:r>
              <a:rPr lang="en-US" altLang="en-US" sz="3600"/>
              <a:t>CONNECTIONS</a:t>
            </a:r>
          </a:p>
          <a:p>
            <a:pPr lvl="1"/>
            <a:r>
              <a:rPr lang="en-US" altLang="en-US" sz="3200"/>
              <a:t>Exponents</a:t>
            </a:r>
          </a:p>
          <a:p>
            <a:pPr lvl="1"/>
            <a:r>
              <a:rPr lang="en-US" altLang="en-US" sz="3200"/>
              <a:t>Pythagorean Theorem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4041E74-EC1A-ACBF-D537-BE6B771365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>
                <a:latin typeface="Arial" panose="020B0604020202020204" pitchFamily="34" charset="0"/>
              </a:rPr>
              <a:t>MATH RELATIONS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DB74943-DA13-93DA-06CD-C340D9D0D1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4000">
                <a:latin typeface="Benguiat Frisky" pitchFamily="66" charset="0"/>
              </a:rPr>
              <a:t>Square  Roots</a:t>
            </a:r>
          </a:p>
          <a:p>
            <a:endParaRPr lang="en-US" altLang="en-US" sz="4000">
              <a:latin typeface="Benguiat Frisky" pitchFamily="66" charset="0"/>
            </a:endParaRPr>
          </a:p>
          <a:p>
            <a:r>
              <a:rPr lang="en-US" altLang="en-US" sz="4000">
                <a:latin typeface="Benguiat Frisky" pitchFamily="66" charset="0"/>
              </a:rPr>
              <a:t>Scientific Calculators</a:t>
            </a:r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4ABB11BF-9EFA-B9F8-C706-6658AA4F20DA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652963" y="2133600"/>
          <a:ext cx="37988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400480" imgH="2600280" progId="MS_ClipArt_Gallery.2">
                  <p:embed/>
                </p:oleObj>
              </mc:Choice>
              <mc:Fallback>
                <p:oleObj name="Clip" r:id="rId3" imgW="2400480" imgH="26002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963" y="2133600"/>
                        <a:ext cx="3798887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A1871D-7802-9261-95D8-AFB761A95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Area of Squares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06CA7C6-4C2D-5487-E3FE-7274D74A37C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3600"/>
              <a:t>Area formula: </a:t>
            </a:r>
          </a:p>
          <a:p>
            <a:r>
              <a:rPr lang="en-US" altLang="en-US" sz="3600"/>
              <a:t>A=s² (A=area &amp; s=side)</a:t>
            </a:r>
          </a:p>
          <a:p>
            <a:r>
              <a:rPr lang="en-US" altLang="en-US" sz="3600"/>
              <a:t>S²means sxs</a:t>
            </a:r>
          </a:p>
        </p:txBody>
      </p:sp>
      <p:pic>
        <p:nvPicPr>
          <p:cNvPr id="7174" name="Picture 6">
            <a:extLst>
              <a:ext uri="{FF2B5EF4-FFF2-40B4-BE49-F238E27FC236}">
                <a16:creationId xmlns:a16="http://schemas.microsoft.com/office/drawing/2014/main" id="{14013746-82D6-7980-F57E-B3062E5ED4DC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168525"/>
            <a:ext cx="3810000" cy="4043363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9399E9C-455C-4AC6-9C5B-D2A1EC349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>
                <a:latin typeface="Bertram" pitchFamily="82" charset="0"/>
              </a:rPr>
              <a:t>Area of Rectangles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FD42F32-DD2C-C9F2-D938-E500741A663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3600">
                <a:latin typeface="Book Antiqua" panose="02040602050305030304" pitchFamily="18" charset="0"/>
              </a:rPr>
              <a:t>Area formula:</a:t>
            </a:r>
          </a:p>
          <a:p>
            <a:r>
              <a:rPr lang="en-US" altLang="en-US" sz="3600">
                <a:latin typeface="Book Antiqua" panose="02040602050305030304" pitchFamily="18" charset="0"/>
              </a:rPr>
              <a:t>A = l x w</a:t>
            </a:r>
          </a:p>
          <a:p>
            <a:r>
              <a:rPr lang="en-US" altLang="en-US" sz="3600">
                <a:latin typeface="Book Antiqua" panose="02040602050305030304" pitchFamily="18" charset="0"/>
              </a:rPr>
              <a:t>L = length</a:t>
            </a:r>
          </a:p>
          <a:p>
            <a:r>
              <a:rPr lang="en-US" altLang="en-US" sz="3600">
                <a:latin typeface="Book Antiqua" panose="02040602050305030304" pitchFamily="18" charset="0"/>
              </a:rPr>
              <a:t>W = width</a:t>
            </a:r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50BC650A-ED8A-8901-79B1-A659996941E2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3386138"/>
            <a:ext cx="3810000" cy="1609725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E02D0EE-EBA7-E839-AE26-D730D5CDC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Area of Triangles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4F95B1E-3DE9-5206-DA23-5B255B10644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r>
              <a:rPr lang="en-US" altLang="en-US" sz="3600">
                <a:latin typeface="Bradley Hand ITC" panose="03070402050302030203" pitchFamily="66" charset="0"/>
              </a:rPr>
              <a:t>Area formula:</a:t>
            </a:r>
          </a:p>
          <a:p>
            <a:pPr lvl="1"/>
            <a:r>
              <a:rPr lang="en-US" altLang="en-US" sz="3600">
                <a:latin typeface="Bradley Hand ITC" panose="03070402050302030203" pitchFamily="66" charset="0"/>
              </a:rPr>
              <a:t>A = ½ bh</a:t>
            </a:r>
          </a:p>
          <a:p>
            <a:pPr lvl="1"/>
            <a:r>
              <a:rPr lang="en-US" altLang="en-US" sz="3600">
                <a:latin typeface="Bradley Hand ITC" panose="03070402050302030203" pitchFamily="66" charset="0"/>
              </a:rPr>
              <a:t>B = base</a:t>
            </a:r>
          </a:p>
          <a:p>
            <a:pPr lvl="1"/>
            <a:r>
              <a:rPr lang="en-US" altLang="en-US" sz="3600">
                <a:latin typeface="Bradley Hand ITC" panose="03070402050302030203" pitchFamily="66" charset="0"/>
              </a:rPr>
              <a:t>H = height or altitude</a:t>
            </a:r>
          </a:p>
        </p:txBody>
      </p:sp>
      <p:pic>
        <p:nvPicPr>
          <p:cNvPr id="9224" name="Picture 8">
            <a:extLst>
              <a:ext uri="{FF2B5EF4-FFF2-40B4-BE49-F238E27FC236}">
                <a16:creationId xmlns:a16="http://schemas.microsoft.com/office/drawing/2014/main" id="{E1AC411D-65D2-7D93-1665-3526AFA36C59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2614613"/>
            <a:ext cx="3810000" cy="3305175"/>
          </a:xfr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931EE0E-BE70-2CEE-1EBA-39DEF14C7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Types of Triangles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F5B1EB1-4D06-E7F0-4BA0-B05F6A9A2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Acute: triangles with angles less than 90º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Obtuse: triangles with one angle greater than 90º but less than 180º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Right: triangles with one angle equaling 90º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5CE4FCB-69AA-6E71-497D-2ABFD459B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>
                <a:latin typeface="Albertus Extra Bold" pitchFamily="34" charset="0"/>
              </a:rPr>
              <a:t>CONNECTIONS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3C8D293-59F0-39DF-F412-D46799F973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3600"/>
              <a:t>Exponents:</a:t>
            </a:r>
          </a:p>
          <a:p>
            <a:r>
              <a:rPr lang="en-US" altLang="en-US" sz="3600"/>
              <a:t>7² = 7 x 7</a:t>
            </a:r>
          </a:p>
          <a:p>
            <a:r>
              <a:rPr lang="en-US" altLang="en-US" sz="3600"/>
              <a:t>7² where 7 is the BASE  and ² is the exponent.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5FC80D4-B592-1352-DF2D-67E971178F4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>
                <a:latin typeface="Bell MT" panose="02020503060305020303" pitchFamily="18" charset="0"/>
              </a:rPr>
              <a:t>Pythagorean Theorem:</a:t>
            </a:r>
          </a:p>
          <a:p>
            <a:r>
              <a:rPr lang="en-US" altLang="en-US" sz="2800">
                <a:latin typeface="Bell MT" panose="02020503060305020303" pitchFamily="18" charset="0"/>
              </a:rPr>
              <a:t>A²+B²=C²</a:t>
            </a:r>
          </a:p>
          <a:p>
            <a:r>
              <a:rPr lang="en-US" altLang="en-US" sz="2800">
                <a:latin typeface="Bell MT" panose="02020503060305020303" pitchFamily="18" charset="0"/>
              </a:rPr>
              <a:t>The square root of A &amp; B are legs and the square root of C is the hypotenuse of the right triangle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  <p:bldP spid="1024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4CDE977-8F97-7BD5-96D7-F35CF916D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 Square Roots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3FB1CD5-4A60-1D71-CF0D-BB190D464FD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lbertus Medium" pitchFamily="34" charset="0"/>
              </a:rPr>
              <a:t>One of the two equal factors of a number.</a:t>
            </a:r>
          </a:p>
          <a:p>
            <a:r>
              <a:rPr lang="en-US" altLang="en-US">
                <a:latin typeface="Albertus Medium" pitchFamily="34" charset="0"/>
              </a:rPr>
              <a:t>A square root of 144 is 12 since 12 squared = 144.</a:t>
            </a: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832B7FF5-11EC-0613-8492-E6F634B9AD54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462213"/>
            <a:ext cx="3810000" cy="3457575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nimBg="1" autoUpdateAnimBg="0"/>
    </p:bldLst>
  </p:timing>
</p:sld>
</file>

<file path=ppt/theme/theme1.xml><?xml version="1.0" encoding="utf-8"?>
<a:theme xmlns:a="http://schemas.openxmlformats.org/drawingml/2006/main" name="Zesty">
  <a:themeElements>
    <a:clrScheme name="Zesty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C3399"/>
      </a:accent1>
      <a:accent2>
        <a:srgbClr val="000066"/>
      </a:accent2>
      <a:accent3>
        <a:srgbClr val="FFFFFF"/>
      </a:accent3>
      <a:accent4>
        <a:srgbClr val="000000"/>
      </a:accent4>
      <a:accent5>
        <a:srgbClr val="E2ADCA"/>
      </a:accent5>
      <a:accent6>
        <a:srgbClr val="00005C"/>
      </a:accent6>
      <a:hlink>
        <a:srgbClr val="CC66FF"/>
      </a:hlink>
      <a:folHlink>
        <a:srgbClr val="660033"/>
      </a:folHlink>
    </a:clrScheme>
    <a:fontScheme name="Zesty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Zesty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sty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Designs\ZESTY.POT</Template>
  <TotalTime>70</TotalTime>
  <Words>266</Words>
  <Application>Microsoft Office PowerPoint</Application>
  <PresentationFormat>On-screen Show (4:3)</PresentationFormat>
  <Paragraphs>62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Times New Roman</vt:lpstr>
      <vt:lpstr>Arial Black</vt:lpstr>
      <vt:lpstr>Monotype Sorts</vt:lpstr>
      <vt:lpstr>Antique Olive</vt:lpstr>
      <vt:lpstr>SimSun</vt:lpstr>
      <vt:lpstr>Arial</vt:lpstr>
      <vt:lpstr>Benguiat Frisky</vt:lpstr>
      <vt:lpstr>Bertram</vt:lpstr>
      <vt:lpstr>Book Antiqua</vt:lpstr>
      <vt:lpstr>Bradley Hand ITC</vt:lpstr>
      <vt:lpstr>Albertus Extra Bold</vt:lpstr>
      <vt:lpstr>Bell MT</vt:lpstr>
      <vt:lpstr>Albertus Medium</vt:lpstr>
      <vt:lpstr>Zesty</vt:lpstr>
      <vt:lpstr>Microsoft Clip Gallery</vt:lpstr>
      <vt:lpstr>MATHEMATICS</vt:lpstr>
      <vt:lpstr>TODAY’S MATH PREVIEW</vt:lpstr>
      <vt:lpstr>MATH RELATIONS</vt:lpstr>
      <vt:lpstr>Area of Squares</vt:lpstr>
      <vt:lpstr>Area of Rectangles</vt:lpstr>
      <vt:lpstr>Area of Triangles</vt:lpstr>
      <vt:lpstr>Types of Triangles</vt:lpstr>
      <vt:lpstr>CONNECTIONS</vt:lpstr>
      <vt:lpstr> Square Roots</vt:lpstr>
      <vt:lpstr>Scientific Calculator</vt:lpstr>
      <vt:lpstr>PowerPoint Presentation</vt:lpstr>
    </vt:vector>
  </TitlesOfParts>
  <Company>Graves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</dc:title>
  <dc:creator>MS</dc:creator>
  <cp:lastModifiedBy>Nayan GRIFFITHS</cp:lastModifiedBy>
  <cp:revision>6</cp:revision>
  <dcterms:created xsi:type="dcterms:W3CDTF">2002-12-19T18:48:45Z</dcterms:created>
  <dcterms:modified xsi:type="dcterms:W3CDTF">2023-03-12T17:39:30Z</dcterms:modified>
</cp:coreProperties>
</file>